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43"/>
  </p:notesMasterIdLst>
  <p:handoutMasterIdLst>
    <p:handoutMasterId r:id="rId44"/>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86" r:id="rId25"/>
    <p:sldId id="285" r:id="rId26"/>
    <p:sldId id="275" r:id="rId27"/>
    <p:sldId id="276" r:id="rId28"/>
    <p:sldId id="277" r:id="rId29"/>
    <p:sldId id="278" r:id="rId30"/>
    <p:sldId id="279" r:id="rId31"/>
    <p:sldId id="280" r:id="rId32"/>
    <p:sldId id="287" r:id="rId33"/>
    <p:sldId id="290" r:id="rId34"/>
    <p:sldId id="291" r:id="rId35"/>
    <p:sldId id="289" r:id="rId36"/>
    <p:sldId id="288" r:id="rId37"/>
    <p:sldId id="281" r:id="rId38"/>
    <p:sldId id="292" r:id="rId39"/>
    <p:sldId id="284" r:id="rId40"/>
    <p:sldId id="282" r:id="rId41"/>
    <p:sldId id="283" r:id="rId4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1" autoAdjust="0"/>
    <p:restoredTop sz="93624" autoAdjust="0"/>
  </p:normalViewPr>
  <p:slideViewPr>
    <p:cSldViewPr snapToGrid="0">
      <p:cViewPr varScale="1">
        <p:scale>
          <a:sx n="70" d="100"/>
          <a:sy n="70" d="100"/>
        </p:scale>
        <p:origin x="-472"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notesMaster" Target="notesMasters/notesMaster1.xml"/><Relationship Id="rId44" Type="http://schemas.openxmlformats.org/officeDocument/2006/relationships/handoutMaster" Target="handoutMasters/handoutMaster1.xml"/><Relationship Id="rId45" Type="http://schemas.openxmlformats.org/officeDocument/2006/relationships/printerSettings" Target="printerSettings/printerSettings1.bin"/></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29/10/15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29/10/15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proxy</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smtClean="0"/>
          </a:p>
          <a:p>
            <a:endParaRPr lang="en-US" dirty="0" smtClean="0"/>
          </a:p>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smtClean="0"/>
          </a:p>
          <a:p>
            <a:endParaRPr lang="en-US" dirty="0" smtClean="0"/>
          </a:p>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Branding">
    <p:spTree>
      <p:nvGrpSpPr>
        <p:cNvPr id="1" name=""/>
        <p:cNvGrpSpPr/>
        <p:nvPr/>
      </p:nvGrpSpPr>
      <p:grpSpPr>
        <a:xfrm>
          <a:off x="0" y="0"/>
          <a:ext cx="0" cy="0"/>
          <a:chOff x="0" y="0"/>
          <a:chExt cx="0" cy="0"/>
        </a:xfrm>
      </p:grpSpPr>
      <p:cxnSp>
        <p:nvCxnSpPr>
          <p:cNvPr id="3" name="Straight Connector 2"/>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2_Concept Titl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3_Concept Titl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p:nvPicPr>
        <p:blipFill>
          <a:blip r:embed="rId2"/>
          <a:stretch>
            <a:fillRect/>
          </a:stretch>
        </p:blipFill>
        <p:spPr>
          <a:xfrm>
            <a:off x="12258345" y="955744"/>
            <a:ext cx="3478521" cy="2802144"/>
          </a:xfrm>
          <a:prstGeom prst="rect">
            <a:avLst/>
          </a:prstGeom>
        </p:spPr>
      </p:pic>
      <p:cxnSp>
        <p:nvCxnSpPr>
          <p:cNvPr id="14" name="Straight Connector 13"/>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4_Concept Titl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p:nvPicPr>
        <p:blipFill>
          <a:blip r:embed="rId2"/>
          <a:stretch>
            <a:fillRect/>
          </a:stretch>
        </p:blipFill>
        <p:spPr>
          <a:xfrm>
            <a:off x="12258345" y="955744"/>
            <a:ext cx="3478521" cy="2802144"/>
          </a:xfrm>
          <a:prstGeom prst="rect">
            <a:avLst/>
          </a:prstGeom>
        </p:spPr>
      </p:pic>
      <p:cxnSp>
        <p:nvCxnSpPr>
          <p:cNvPr id="14" name="Straight Connector 13"/>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1_Concept Titl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p:nvPicPr>
        <p:blipFill>
          <a:blip r:embed="rId2"/>
          <a:stretch>
            <a:fillRect/>
          </a:stretch>
        </p:blipFill>
        <p:spPr>
          <a:xfrm>
            <a:off x="13101851" y="955744"/>
            <a:ext cx="2635015" cy="2122653"/>
          </a:xfrm>
          <a:prstGeom prst="rect">
            <a:avLst/>
          </a:prstGeom>
        </p:spPr>
      </p:pic>
      <p:sp>
        <p:nvSpPr>
          <p:cNvPr id="11" name="object 41"/>
          <p:cNvSpPr txBox="1">
            <a:spLocks/>
          </p:cNvSpPr>
          <p:nvPr/>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otivation">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3_Blank">
    <p:spTree>
      <p:nvGrpSpPr>
        <p:cNvPr id="1" name=""/>
        <p:cNvGrpSpPr/>
        <p:nvPr/>
      </p:nvGrpSpPr>
      <p:grpSpPr>
        <a:xfrm>
          <a:off x="0" y="0"/>
          <a:ext cx="0" cy="0"/>
          <a:chOff x="0" y="0"/>
          <a:chExt cx="0" cy="0"/>
        </a:xfrm>
      </p:grpSpPr>
      <p:cxnSp>
        <p:nvCxnSpPr>
          <p:cNvPr id="2" name="Straight Connector 1"/>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147600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wrap="none"/>
          <a:lstStyle>
            <a:lvl1pPr>
              <a:defRPr sz="5900" baseline="0"/>
            </a:lvl1pPr>
          </a:lstStyle>
          <a:p>
            <a:r>
              <a:rPr lang="en-US" dirty="0" smtClean="0"/>
              <a:t>Bullets</a:t>
            </a:r>
            <a:endParaRPr lang="en-US" dirty="0"/>
          </a:p>
        </p:txBody>
      </p:sp>
      <p:sp>
        <p:nvSpPr>
          <p:cNvPr id="5" name="Text Placeholder 4"/>
          <p:cNvSpPr>
            <a:spLocks noGrp="1"/>
          </p:cNvSpPr>
          <p:nvPr>
            <p:ph type="body" sz="quarter" idx="10"/>
          </p:nvPr>
        </p:nvSpPr>
        <p:spPr>
          <a:xfrm>
            <a:off x="609600" y="1524000"/>
            <a:ext cx="14935200" cy="70104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26007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Lab  - Objectiv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p:nvPicPr>
        <p:blipFill>
          <a:blip r:embed="rId2"/>
          <a:stretch>
            <a:fillRect/>
          </a:stretch>
        </p:blipFill>
        <p:spPr>
          <a:xfrm>
            <a:off x="13825182" y="551454"/>
            <a:ext cx="2064800" cy="2093881"/>
          </a:xfrm>
          <a:prstGeom prst="rect">
            <a:avLst/>
          </a:prstGeom>
        </p:spPr>
      </p:pic>
      <p:cxnSp>
        <p:nvCxnSpPr>
          <p:cNvPr id="10" name="Straight Connector 9"/>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Lab Titl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Exercis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p:nvPicPr>
        <p:blipFill>
          <a:blip r:embed="rId2"/>
          <a:stretch>
            <a:fillRect/>
          </a:stretch>
        </p:blipFill>
        <p:spPr>
          <a:xfrm>
            <a:off x="13583496" y="482873"/>
            <a:ext cx="2007985" cy="2007985"/>
          </a:xfrm>
          <a:prstGeom prst="rect">
            <a:avLst/>
          </a:prstGeom>
        </p:spPr>
      </p:pic>
      <p:cxnSp>
        <p:nvCxnSpPr>
          <p:cNvPr id="8" name="Straight Connector 7"/>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Version Control">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p:nvPicPr>
        <p:blipFill>
          <a:blip r:embed="rId2"/>
          <a:stretch>
            <a:fillRect/>
          </a:stretch>
        </p:blipFill>
        <p:spPr>
          <a:xfrm>
            <a:off x="13170632" y="298921"/>
            <a:ext cx="2608891" cy="3478521"/>
          </a:xfrm>
          <a:prstGeom prst="rect">
            <a:avLst/>
          </a:prstGeom>
        </p:spPr>
      </p:pic>
      <p:cxnSp>
        <p:nvCxnSpPr>
          <p:cNvPr id="8" name="Straight Connector 7"/>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iscussion">
    <p:spTree>
      <p:nvGrpSpPr>
        <p:cNvPr id="1" name=""/>
        <p:cNvGrpSpPr/>
        <p:nvPr/>
      </p:nvGrpSpPr>
      <p:grpSpPr>
        <a:xfrm>
          <a:off x="0" y="0"/>
          <a:ext cx="0" cy="0"/>
          <a:chOff x="0" y="0"/>
          <a:chExt cx="0" cy="0"/>
        </a:xfrm>
      </p:grpSpPr>
      <p:sp>
        <p:nvSpPr>
          <p:cNvPr id="8" name="Rectangle 7"/>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5" Type="http://schemas.openxmlformats.org/officeDocument/2006/relationships/image" Target="../media/image14.emf"/><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8.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latin typeface="Courier New" panose="02070309020205020404" pitchFamily="49" charset="0"/>
                <a:cs typeface="Courier New" panose="02070309020205020404" pitchFamily="49" charset="0"/>
              </a:rPr>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Proxy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proxy</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recipe[myhaproxy]</a:t>
            </a: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a:t>
            </a:r>
            <a:r>
              <a:rPr lang="en-US" dirty="0" smtClean="0"/>
              <a:t>node3</a:t>
            </a:r>
            <a:endParaRPr lang="en-US" dirty="0"/>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node run_list set </a:t>
            </a:r>
            <a:r>
              <a:rPr lang="en-US" dirty="0" smtClean="0">
                <a:latin typeface="Courier New" panose="02070309020205020404" pitchFamily="49" charset="0"/>
                <a:cs typeface="Courier New" panose="02070309020205020404" pitchFamily="49" charset="0"/>
              </a:rPr>
              <a:t>node3 </a:t>
            </a:r>
            <a:r>
              <a:rPr lang="en-US" dirty="0">
                <a:latin typeface="Courier New" panose="02070309020205020404" pitchFamily="49" charset="0"/>
                <a:cs typeface="Courier New" panose="02070309020205020404" pitchFamily="49" charset="0"/>
              </a:rPr>
              <a:t>"role[proxy]"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node3</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ip-172-31-29-217.ec2.internal</a:t>
            </a:r>
          </a:p>
          <a:p>
            <a:r>
              <a:rPr lang="en-US" sz="2000" dirty="0">
                <a:latin typeface="Courier New" panose="02070309020205020404" pitchFamily="49" charset="0"/>
                <a:cs typeface="Courier New" panose="02070309020205020404" pitchFamily="49" charset="0"/>
              </a:rPr>
              <a:t>IP:          54.88.169.195</a:t>
            </a:r>
          </a:p>
          <a:p>
            <a:r>
              <a:rPr lang="en-US" sz="2000" dirty="0">
                <a:latin typeface="Courier New" panose="02070309020205020404" pitchFamily="49" charset="0"/>
                <a:cs typeface="Courier New" panose="02070309020205020404" pitchFamily="49" charset="0"/>
              </a:rPr>
              <a:t>Run List:    role[proxy]</a:t>
            </a: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::default</a:t>
            </a:r>
          </a:p>
          <a:p>
            <a:r>
              <a:rPr lang="en-US" sz="2000" dirty="0">
                <a:latin typeface="Courier New" panose="02070309020205020404" pitchFamily="49" charset="0"/>
                <a:cs typeface="Courier New" panose="02070309020205020404" pitchFamily="49" charset="0"/>
              </a:rPr>
              <a:t>Platform:    centos 6.7</a:t>
            </a:r>
          </a:p>
          <a:p>
            <a:r>
              <a:rPr lang="en-US" sz="2000" dirty="0">
                <a:latin typeface="Courier New" panose="02070309020205020404" pitchFamily="49" charset="0"/>
                <a:cs typeface="Courier New" panose="02070309020205020404" pitchFamily="49" charset="0"/>
              </a:rPr>
              <a:t>Tags:</a:t>
            </a:r>
            <a:endParaRPr lang="en-US" sz="20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a:t>
            </a:r>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ec2-54-88-169-195.compute-1.amazonaws.com Starting Chef Client, version 12.4.4</a:t>
            </a:r>
          </a:p>
          <a:p>
            <a:r>
              <a:rPr lang="en-US" sz="2200" dirty="0">
                <a:latin typeface="Courier New" panose="02070309020205020404" pitchFamily="49" charset="0"/>
                <a:cs typeface="Courier New" panose="02070309020205020404" pitchFamily="49" charset="0"/>
              </a:rPr>
              <a:t>ec2-54-88-169-195.compute-1.amazonaws.com resolving cookbooks for run list: ["</a:t>
            </a:r>
            <a:r>
              <a:rPr lang="en-US" sz="2200" dirty="0" err="1">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ec2-54-88-169-195.compute-1.amazonaws.com Synchronizing Cookbooks:</a:t>
            </a:r>
          </a:p>
          <a:p>
            <a:r>
              <a:rPr lang="en-US" sz="2200" dirty="0">
                <a:latin typeface="Courier New" panose="02070309020205020404" pitchFamily="49" charset="0"/>
                <a:cs typeface="Courier New" panose="02070309020205020404" pitchFamily="49" charset="0"/>
              </a:rPr>
              <a:t>ec2-54-88-169-195.compute-1.amazonaws.com   - </a:t>
            </a:r>
            <a:r>
              <a:rPr lang="en-US" sz="2200" dirty="0" err="1">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ec2-54-88-169-195.compute-1.amazonaws.com   - apache</a:t>
            </a:r>
          </a:p>
          <a:p>
            <a:r>
              <a:rPr lang="en-US" sz="2200" dirty="0">
                <a:latin typeface="Courier New" panose="02070309020205020404" pitchFamily="49" charset="0"/>
                <a:cs typeface="Courier New" panose="02070309020205020404" pitchFamily="49" charset="0"/>
              </a:rPr>
              <a:t>ec2-54-88-169-195.compute-1.amazonaws.com Compiling Cookbooks...</a:t>
            </a:r>
          </a:p>
          <a:p>
            <a:r>
              <a:rPr lang="en-US" sz="2200" dirty="0">
                <a:latin typeface="Courier New" panose="02070309020205020404" pitchFamily="49" charset="0"/>
                <a:cs typeface="Courier New" panose="02070309020205020404" pitchFamily="49" charset="0"/>
              </a:rPr>
              <a:t>ec2-54-88-169-195.compute-1.amazonaws.com Converging 3 resources</a:t>
            </a:r>
          </a:p>
          <a:p>
            <a:r>
              <a:rPr lang="en-US" sz="2200" dirty="0">
                <a:latin typeface="Courier New" panose="02070309020205020404" pitchFamily="49" charset="0"/>
                <a:cs typeface="Courier New" panose="02070309020205020404" pitchFamily="49" charset="0"/>
              </a:rPr>
              <a:t>ec2-54-88-169-195.compute-1.amazonaws.com Recipe: </a:t>
            </a:r>
            <a:r>
              <a:rPr lang="en-US" sz="2200" dirty="0" err="1">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::default</a:t>
            </a:r>
          </a:p>
          <a:p>
            <a:r>
              <a:rPr lang="en-US" sz="2200" dirty="0">
                <a:latin typeface="Courier New" panose="02070309020205020404" pitchFamily="49" charset="0"/>
                <a:cs typeface="Courier New" panose="02070309020205020404" pitchFamily="49" charset="0"/>
              </a:rPr>
              <a:t>ec2-54-88-169-195.compute-1.amazonaws.com   * </a:t>
            </a:r>
            <a:r>
              <a:rPr lang="en-US" sz="2200" dirty="0" err="1">
                <a:latin typeface="Courier New" panose="02070309020205020404" pitchFamily="49" charset="0"/>
                <a:cs typeface="Courier New" panose="02070309020205020404" pitchFamily="49" charset="0"/>
              </a:rPr>
              <a:t>yum_package</a:t>
            </a:r>
            <a:r>
              <a:rPr lang="en-US" sz="2200" dirty="0">
                <a:latin typeface="Courier New" panose="02070309020205020404" pitchFamily="49" charset="0"/>
                <a:cs typeface="Courier New" panose="02070309020205020404" pitchFamily="49" charset="0"/>
              </a:rPr>
              <a:t>[</a:t>
            </a:r>
            <a:r>
              <a:rPr lang="en-US" sz="2200" dirty="0" err="1">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 action install (up to date</a:t>
            </a:r>
            <a:r>
              <a:rPr lang="en-US" sz="2200" dirty="0" smtClean="0">
                <a:latin typeface="Courier New" panose="02070309020205020404" pitchFamily="49" charset="0"/>
                <a:cs typeface="Courier New" panose="02070309020205020404" pitchFamily="49" charset="0"/>
              </a:rPr>
              <a:t>)</a:t>
            </a:r>
          </a:p>
          <a:p>
            <a:r>
              <a:rPr lang="en-US" sz="2200" dirty="0" smtClean="0">
                <a:latin typeface="Courier New" panose="02070309020205020404" pitchFamily="49" charset="0"/>
                <a:cs typeface="Courier New" panose="02070309020205020404" pitchFamily="49" charset="0"/>
              </a:rPr>
              <a:t>.</a:t>
            </a:r>
            <a:r>
              <a:rPr lang="en-US" sz="2200" dirty="0" smtClean="0">
                <a:latin typeface="Courier New" panose="02070309020205020404" pitchFamily="49" charset="0"/>
                <a:cs typeface="Courier New" panose="02070309020205020404" pitchFamily="49" charset="0"/>
              </a:rPr>
              <a:t>..</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Converge All </a:t>
            </a:r>
            <a:r>
              <a:rPr lang="en-US" smtClean="0"/>
              <a:t>the Proxy Nodes</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a:t>
            </a:r>
            <a:r>
              <a:rPr lang="en-US" sz="3200" dirty="0" err="1" smtClean="0">
                <a:latin typeface="Courier New" panose="02070309020205020404" pitchFamily="49" charset="0"/>
                <a:cs typeface="Courier New" panose="02070309020205020404" pitchFamily="49" charset="0"/>
              </a:rPr>
              <a:t>ssh</a:t>
            </a:r>
            <a:r>
              <a:rPr lang="en-US" sz="3200" dirty="0" smtClean="0">
                <a:latin typeface="Courier New" panose="02070309020205020404" pitchFamily="49" charset="0"/>
                <a:cs typeface="Courier New" panose="02070309020205020404" pitchFamily="49" charset="0"/>
              </a:rPr>
              <a:t> "</a:t>
            </a:r>
            <a:r>
              <a:rPr lang="en-US" sz="3200" dirty="0" err="1" smtClean="0">
                <a:latin typeface="Courier New" panose="02070309020205020404" pitchFamily="49" charset="0"/>
                <a:cs typeface="Courier New" panose="02070309020205020404" pitchFamily="49" charset="0"/>
              </a:rPr>
              <a:t>role:proxy</a:t>
            </a:r>
            <a:r>
              <a:rPr lang="en-US" sz="3200" dirty="0" smtClean="0">
                <a:latin typeface="Courier New" panose="02070309020205020404" pitchFamily="49" charset="0"/>
                <a:cs typeface="Courier New" panose="02070309020205020404" pitchFamily="49" charset="0"/>
              </a:rPr>
              <a:t>" -x USER -P 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a:t>
            </a:r>
            <a:r>
              <a:rPr lang="en-US" dirty="0" smtClean="0"/>
              <a:t>node2's </a:t>
            </a:r>
            <a:r>
              <a:rPr lang="en-US" dirty="0" smtClean="0"/>
              <a:t>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3200" dirty="0" smtClean="0">
                <a:latin typeface="Courier New" panose="02070309020205020404" pitchFamily="49" charset="0"/>
                <a:cs typeface="Courier New" panose="02070309020205020404" pitchFamily="49" charset="0"/>
              </a:rPr>
              <a:t>name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web</a:t>
            </a:r>
            <a:r>
              <a:rPr lang="uk-UA" sz="3200" dirty="0" smtClean="0">
                <a:latin typeface="Courier New" panose="02070309020205020404" pitchFamily="49" charset="0"/>
                <a:cs typeface="Courier New" panose="02070309020205020404" pitchFamily="49" charset="0"/>
              </a:rPr>
              <a:t>'</a:t>
            </a:r>
            <a:endParaRPr lang="en-US" sz="3200" dirty="0" smtClean="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description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Web Server</a:t>
            </a:r>
            <a:r>
              <a:rPr lang="uk-UA" sz="3200" dirty="0" smtClean="0">
                <a:latin typeface="Courier New" panose="02070309020205020404" pitchFamily="49" charset="0"/>
                <a:cs typeface="Courier New" panose="02070309020205020404" pitchFamily="49" charset="0"/>
              </a:rPr>
              <a:t>'</a:t>
            </a:r>
            <a:endParaRPr lang="en-US" sz="3200" dirty="0" smtClean="0">
              <a:latin typeface="Courier New" panose="02070309020205020404" pitchFamily="49" charset="0"/>
              <a:cs typeface="Courier New" panose="02070309020205020404" pitchFamily="49" charset="0"/>
            </a:endParaRPr>
          </a:p>
          <a:p>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 </a:t>
            </a:r>
            <a:r>
              <a:rPr lang="uk-UA" sz="3200" dirty="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recipe[apache]</a:t>
            </a:r>
            <a:r>
              <a:rPr lang="uk-UA"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15" name="Text Placeholder 14"/>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~/chef-repo/roles</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 Attributes</a:t>
            </a:r>
            <a:endParaRPr lang="en-US" dirty="0"/>
          </a:p>
        </p:txBody>
      </p:sp>
      <p:sp>
        <p:nvSpPr>
          <p:cNvPr id="3" name="Subtitle 2"/>
          <p:cNvSpPr>
            <a:spLocks noGrp="1"/>
          </p:cNvSpPr>
          <p:nvPr>
            <p:ph type="subTitle" idx="1"/>
          </p:nvPr>
        </p:nvSpPr>
        <p:spPr>
          <a:xfrm>
            <a:off x="3013753" y="3505071"/>
            <a:ext cx="10974132" cy="3329838"/>
          </a:xfrm>
        </p:spPr>
        <p:txBody>
          <a:bodyPr/>
          <a:lstStyle/>
          <a:p>
            <a:r>
              <a:rPr lang="en-US" dirty="0" smtClean="0"/>
              <a:t>If an attribute is set in a cookbook, and is also set in a role, then the role value wins!</a:t>
            </a:r>
          </a:p>
          <a:p>
            <a:endParaRPr lang="en-US" dirty="0"/>
          </a:p>
          <a:p>
            <a:r>
              <a:rPr lang="en-US" dirty="0" smtClean="0"/>
              <a:t>Lets set apache to listen on </a:t>
            </a:r>
            <a:r>
              <a:rPr lang="en-US" dirty="0" err="1" smtClean="0"/>
              <a:t>tcp</a:t>
            </a:r>
            <a:r>
              <a:rPr lang="en-US" dirty="0" smtClean="0"/>
              <a:t>/8181 instead of </a:t>
            </a:r>
            <a:r>
              <a:rPr lang="en-US" dirty="0" err="1" smtClean="0"/>
              <a:t>tcp</a:t>
            </a:r>
            <a:r>
              <a:rPr lang="en-US" dirty="0" smtClean="0"/>
              <a:t>/8080 via the role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440179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3200" dirty="0" smtClean="0">
                <a:latin typeface="Courier New" panose="02070309020205020404" pitchFamily="49" charset="0"/>
                <a:cs typeface="Courier New" panose="02070309020205020404" pitchFamily="49" charset="0"/>
              </a:rPr>
              <a:t>name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web</a:t>
            </a:r>
            <a:r>
              <a:rPr lang="uk-UA" sz="3200" dirty="0" smtClean="0">
                <a:latin typeface="Courier New" panose="02070309020205020404" pitchFamily="49" charset="0"/>
                <a:cs typeface="Courier New" panose="02070309020205020404" pitchFamily="49" charset="0"/>
              </a:rPr>
              <a:t>'</a:t>
            </a:r>
            <a:endParaRPr lang="en-US" sz="3200" dirty="0" smtClean="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description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Web Server</a:t>
            </a:r>
            <a:r>
              <a:rPr lang="uk-UA" sz="3200" dirty="0" smtClean="0">
                <a:latin typeface="Courier New" panose="02070309020205020404" pitchFamily="49" charset="0"/>
                <a:cs typeface="Courier New" panose="02070309020205020404" pitchFamily="49" charset="0"/>
              </a:rPr>
              <a:t>'</a:t>
            </a:r>
            <a:endParaRPr lang="en-US" sz="3200" dirty="0" smtClean="0">
              <a:latin typeface="Courier New" panose="02070309020205020404" pitchFamily="49" charset="0"/>
              <a:cs typeface="Courier New" panose="02070309020205020404" pitchFamily="49" charset="0"/>
            </a:endParaRPr>
          </a:p>
          <a:p>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 </a:t>
            </a:r>
            <a:r>
              <a:rPr lang="uk-UA" sz="3200" dirty="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recipe[apache]</a:t>
            </a:r>
            <a:r>
              <a:rPr lang="uk-UA" sz="3200" dirty="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a:p>
            <a:r>
              <a:rPr lang="en-US" sz="3200" dirty="0" err="1">
                <a:latin typeface="Courier New" panose="02070309020205020404" pitchFamily="49" charset="0"/>
                <a:cs typeface="Courier New" panose="02070309020205020404" pitchFamily="49" charset="0"/>
              </a:rPr>
              <a:t>default_attributes</a:t>
            </a:r>
            <a:r>
              <a:rPr lang="en-US" sz="3200" dirty="0">
                <a:latin typeface="Courier New" panose="02070309020205020404" pitchFamily="49" charset="0"/>
                <a:cs typeface="Courier New" panose="02070309020205020404" pitchFamily="49" charset="0"/>
              </a:rPr>
              <a:t>({</a:t>
            </a:r>
          </a:p>
          <a:p>
            <a:r>
              <a:rPr lang="de-DE" sz="3200" dirty="0">
                <a:latin typeface="Courier New" panose="02070309020205020404" pitchFamily="49" charset="0"/>
                <a:cs typeface="Courier New" panose="02070309020205020404" pitchFamily="49" charset="0"/>
              </a:rPr>
              <a:t>  "</a:t>
            </a:r>
            <a:r>
              <a:rPr lang="de-DE" sz="3200" dirty="0" err="1">
                <a:latin typeface="Courier New" panose="02070309020205020404" pitchFamily="49" charset="0"/>
                <a:cs typeface="Courier New" panose="02070309020205020404" pitchFamily="49" charset="0"/>
              </a:rPr>
              <a:t>apache</a:t>
            </a:r>
            <a:r>
              <a:rPr lang="de-DE" sz="3200" dirty="0">
                <a:latin typeface="Courier New" panose="02070309020205020404" pitchFamily="49" charset="0"/>
                <a:cs typeface="Courier New" panose="02070309020205020404" pitchFamily="49" charset="0"/>
              </a:rPr>
              <a:t>" =&gt; </a:t>
            </a:r>
            <a:r>
              <a:rPr lang="de-DE" sz="3200" dirty="0" smtClean="0">
                <a:latin typeface="Courier New" panose="02070309020205020404" pitchFamily="49" charset="0"/>
                <a:cs typeface="Courier New" panose="02070309020205020404" pitchFamily="49" charset="0"/>
              </a:rPr>
              <a:t>{</a:t>
            </a:r>
            <a:endParaRPr lang="tr-TR" sz="3200" dirty="0">
              <a:latin typeface="Courier New" panose="02070309020205020404" pitchFamily="49" charset="0"/>
              <a:cs typeface="Courier New" panose="02070309020205020404" pitchFamily="49" charset="0"/>
            </a:endParaRPr>
          </a:p>
          <a:p>
            <a:r>
              <a:rPr lang="tr-TR" sz="3200" dirty="0">
                <a:latin typeface="Courier New" panose="02070309020205020404" pitchFamily="49" charset="0"/>
                <a:cs typeface="Courier New" panose="02070309020205020404" pitchFamily="49" charset="0"/>
              </a:rPr>
              <a:t>        </a:t>
            </a:r>
            <a:r>
              <a:rPr lang="tr-TR" sz="3200" dirty="0" smtClean="0">
                <a:latin typeface="Courier New" panose="02070309020205020404" pitchFamily="49" charset="0"/>
                <a:cs typeface="Courier New" panose="02070309020205020404" pitchFamily="49" charset="0"/>
              </a:rPr>
              <a:t>"port" </a:t>
            </a:r>
            <a:r>
              <a:rPr lang="tr-TR" sz="3200" dirty="0">
                <a:latin typeface="Courier New" panose="02070309020205020404" pitchFamily="49" charset="0"/>
                <a:cs typeface="Courier New" panose="02070309020205020404" pitchFamily="49" charset="0"/>
              </a:rPr>
              <a:t>=&gt; </a:t>
            </a:r>
            <a:r>
              <a:rPr lang="tr-TR" sz="3200" dirty="0" smtClean="0">
                <a:latin typeface="Courier New" panose="02070309020205020404" pitchFamily="49" charset="0"/>
                <a:cs typeface="Courier New" panose="02070309020205020404" pitchFamily="49" charset="0"/>
              </a:rPr>
              <a:t>8181</a:t>
            </a:r>
            <a:endParaRPr lang="tr-TR" sz="3200" dirty="0">
              <a:latin typeface="Courier New" panose="02070309020205020404" pitchFamily="49" charset="0"/>
              <a:cs typeface="Courier New" panose="02070309020205020404" pitchFamily="49" charset="0"/>
            </a:endParaRPr>
          </a:p>
          <a:p>
            <a:r>
              <a:rPr lang="tr-TR" sz="3200" dirty="0">
                <a:latin typeface="Courier New" panose="02070309020205020404" pitchFamily="49" charset="0"/>
                <a:cs typeface="Courier New" panose="02070309020205020404" pitchFamily="49" charset="0"/>
              </a:rPr>
              <a:t>      }</a:t>
            </a:r>
          </a:p>
          <a:p>
            <a:r>
              <a:rPr lang="tr-TR" sz="3200" dirty="0" smtClean="0">
                <a:latin typeface="Courier New" panose="02070309020205020404" pitchFamily="49" charset="0"/>
                <a:cs typeface="Courier New" panose="02070309020205020404" pitchFamily="49" charset="0"/>
              </a:rPr>
              <a:t>}</a:t>
            </a:r>
            <a:r>
              <a:rPr lang="tr-TR" sz="3200" dirty="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11" name="Content Placeholder 10"/>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~/chef-repo/roles</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web.rb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3971636"/>
            <a:ext cx="14404273" cy="2886364"/>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43714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latin typeface="Courier New" panose="02070309020205020404" pitchFamily="49" charset="0"/>
                <a:cs typeface="Courier New" panose="02070309020205020404" pitchFamily="49" charset="0"/>
              </a:rPr>
              <a:t>proxy</a:t>
            </a: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442582"/>
          </a:xfrm>
        </p:spPr>
        <p:txBody>
          <a:bodyPr/>
          <a:lstStyle/>
          <a:p>
            <a:r>
              <a:rPr lang="en-US" dirty="0" err="1">
                <a:latin typeface="Courier New" panose="02070309020205020404" pitchFamily="49" charset="0"/>
                <a:cs typeface="Courier New" panose="02070309020205020404" pitchFamily="49" charset="0"/>
              </a:rPr>
              <a:t>chef_type</a:t>
            </a:r>
            <a:r>
              <a:rPr lang="en-US" dirty="0">
                <a:latin typeface="Courier New" panose="02070309020205020404" pitchFamily="49" charset="0"/>
                <a:cs typeface="Courier New" panose="02070309020205020404" pitchFamily="49" charset="0"/>
              </a:rPr>
              <a:t>:           role</a:t>
            </a:r>
          </a:p>
          <a:p>
            <a:r>
              <a:rPr lang="en-US" dirty="0" err="1">
                <a:latin typeface="Courier New" panose="02070309020205020404" pitchFamily="49" charset="0"/>
                <a:cs typeface="Courier New" panose="02070309020205020404" pitchFamily="49" charset="0"/>
              </a:rPr>
              <a:t>default_attributes</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apache:</a:t>
            </a:r>
          </a:p>
          <a:p>
            <a:r>
              <a:rPr lang="en-US" dirty="0">
                <a:latin typeface="Courier New" panose="02070309020205020404" pitchFamily="49" charset="0"/>
                <a:cs typeface="Courier New" panose="02070309020205020404" pitchFamily="49" charset="0"/>
              </a:rPr>
              <a:t>    port: 8181</a:t>
            </a:r>
          </a:p>
          <a:p>
            <a:r>
              <a:rPr lang="en-US" dirty="0">
                <a:latin typeface="Courier New" panose="02070309020205020404" pitchFamily="49" charset="0"/>
                <a:cs typeface="Courier New" panose="02070309020205020404" pitchFamily="49" charset="0"/>
              </a:rPr>
              <a:t>description:         Web Server</a:t>
            </a:r>
          </a:p>
          <a:p>
            <a:r>
              <a:rPr lang="en-US" dirty="0" err="1">
                <a:latin typeface="Courier New" panose="02070309020205020404" pitchFamily="49" charset="0"/>
                <a:cs typeface="Courier New" panose="02070309020205020404" pitchFamily="49" charset="0"/>
              </a:rPr>
              <a:t>env_run_lists</a:t>
            </a:r>
            <a:r>
              <a:rPr lang="en-US" dirty="0">
                <a:latin typeface="Courier New" panose="02070309020205020404" pitchFamily="49" charset="0"/>
                <a:cs typeface="Courier New" panose="02070309020205020404" pitchFamily="49" charset="0"/>
              </a:rPr>
              <a:t>:</a:t>
            </a:r>
          </a:p>
          <a:p>
            <a:r>
              <a:rPr lang="en-US" dirty="0" err="1">
                <a:latin typeface="Courier New" panose="02070309020205020404" pitchFamily="49" charset="0"/>
                <a:cs typeface="Courier New" panose="02070309020205020404" pitchFamily="49" charset="0"/>
              </a:rPr>
              <a:t>json_class</a:t>
            </a:r>
            <a:r>
              <a:rPr lang="en-US" dirty="0">
                <a:latin typeface="Courier New" panose="02070309020205020404" pitchFamily="49" charset="0"/>
                <a:cs typeface="Courier New" panose="02070309020205020404" pitchFamily="49" charset="0"/>
              </a:rPr>
              <a:t>:          Chef::Role</a:t>
            </a:r>
          </a:p>
          <a:p>
            <a:r>
              <a:rPr lang="en-US" dirty="0">
                <a:latin typeface="Courier New" panose="02070309020205020404" pitchFamily="49" charset="0"/>
                <a:cs typeface="Courier New" panose="02070309020205020404" pitchFamily="49" charset="0"/>
              </a:rPr>
              <a:t>name:                web</a:t>
            </a:r>
          </a:p>
          <a:p>
            <a:r>
              <a:rPr lang="en-US" dirty="0" err="1">
                <a:latin typeface="Courier New" panose="02070309020205020404" pitchFamily="49" charset="0"/>
                <a:cs typeface="Courier New" panose="02070309020205020404" pitchFamily="49" charset="0"/>
              </a:rPr>
              <a:t>override_attributes</a:t>
            </a:r>
            <a:r>
              <a:rPr lang="en-US" dirty="0">
                <a:latin typeface="Courier New" panose="02070309020205020404" pitchFamily="49" charset="0"/>
                <a:cs typeface="Courier New" panose="02070309020205020404" pitchFamily="49" charset="0"/>
              </a:rPr>
              <a:t>:</a:t>
            </a: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recipe[apache]</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node2'</a:t>
            </a:r>
            <a:r>
              <a:rPr lang="en-US" dirty="0" smtClean="0"/>
              <a:t>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a:t>
            </a:r>
            <a:r>
              <a:rPr lang="en-US" dirty="0" smtClean="0">
                <a:latin typeface="Courier New" panose="02070309020205020404" pitchFamily="49" charset="0"/>
                <a:cs typeface="Courier New" panose="02070309020205020404" pitchFamily="49" charset="0"/>
              </a:rPr>
              <a:t>node2 </a:t>
            </a:r>
            <a:r>
              <a:rPr lang="en-US" dirty="0" smtClean="0">
                <a:latin typeface="Courier New" panose="02070309020205020404" pitchFamily="49" charset="0"/>
                <a:cs typeface="Courier New" panose="02070309020205020404" pitchFamily="49" charset="0"/>
              </a:rPr>
              <a:t>"role[web]"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smtClean="0">
                <a:latin typeface="Courier New" panose="02070309020205020404" pitchFamily="49" charset="0"/>
                <a:cs typeface="Courier New" panose="02070309020205020404" pitchFamily="49" charset="0"/>
              </a:rPr>
              <a:t>ec2</a:t>
            </a:r>
            <a:r>
              <a:rPr lang="en-US" sz="2200" dirty="0">
                <a:latin typeface="Courier New" panose="02070309020205020404" pitchFamily="49" charset="0"/>
                <a:cs typeface="Courier New" panose="02070309020205020404" pitchFamily="49" charset="0"/>
              </a:rPr>
              <a:t>-54-84-233-7.compute-1.amazonaws.com       - restart service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ec2-54-84-233-7.compute-1.amazonaws.com</a:t>
            </a:r>
          </a:p>
          <a:p>
            <a:r>
              <a:rPr lang="en-US" sz="2200" dirty="0">
                <a:latin typeface="Courier New" panose="02070309020205020404" pitchFamily="49" charset="0"/>
                <a:cs typeface="Courier New" panose="02070309020205020404" pitchFamily="49" charset="0"/>
              </a:rPr>
              <a:t>ec2-54-84-233-7.compute-1.amazonaws.com   Running handlers:</a:t>
            </a:r>
          </a:p>
          <a:p>
            <a:r>
              <a:rPr lang="en-US" sz="2200" dirty="0">
                <a:latin typeface="Courier New" panose="02070309020205020404" pitchFamily="49" charset="0"/>
                <a:cs typeface="Courier New" panose="02070309020205020404" pitchFamily="49" charset="0"/>
              </a:rPr>
              <a:t>ec2-54-84-233-7.compute-1.amazonaws.com   Running handlers complete</a:t>
            </a:r>
          </a:p>
          <a:p>
            <a:r>
              <a:rPr lang="en-US" sz="2200" dirty="0">
                <a:latin typeface="Courier New" panose="02070309020205020404" pitchFamily="49" charset="0"/>
                <a:cs typeface="Courier New" panose="02070309020205020404" pitchFamily="49" charset="0"/>
              </a:rPr>
              <a:t>ec2-54-84-233-7.compute-1.amazonaws.com   Chef Client finished, 2/6 resources updated in 9.758669459 seconds</a:t>
            </a:r>
          </a:p>
          <a:p>
            <a:r>
              <a:rPr lang="en-US" sz="2200" dirty="0">
                <a:latin typeface="Courier New" panose="02070309020205020404" pitchFamily="49" charset="0"/>
                <a:cs typeface="Courier New" panose="02070309020205020404" pitchFamily="49" charset="0"/>
              </a:rPr>
              <a:t>ec2-54-88-185-159.compute-1.amazonaws.com   *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 action restart</a:t>
            </a:r>
          </a:p>
          <a:p>
            <a:r>
              <a:rPr lang="en-US" sz="2200" dirty="0">
                <a:latin typeface="Courier New" panose="02070309020205020404" pitchFamily="49" charset="0"/>
                <a:cs typeface="Courier New" panose="02070309020205020404" pitchFamily="49" charset="0"/>
              </a:rPr>
              <a:t>ec2-54-88-185-159.compute-1.amazonaws.com     - restart service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ec2-54-88-185-159.compute-1.amazonaws.com</a:t>
            </a:r>
          </a:p>
          <a:p>
            <a:r>
              <a:rPr lang="en-US" sz="2200" dirty="0">
                <a:latin typeface="Courier New" panose="02070309020205020404" pitchFamily="49" charset="0"/>
                <a:cs typeface="Courier New" panose="02070309020205020404" pitchFamily="49" charset="0"/>
              </a:rPr>
              <a:t>ec2-54-88-185-159.compute-1.amazonaws.com Running handlers:</a:t>
            </a:r>
          </a:p>
          <a:p>
            <a:r>
              <a:rPr lang="en-US" sz="2200" dirty="0">
                <a:latin typeface="Courier New" panose="02070309020205020404" pitchFamily="49" charset="0"/>
                <a:cs typeface="Courier New" panose="02070309020205020404" pitchFamily="49" charset="0"/>
              </a:rPr>
              <a:t>ec2-54-88-185-159.compute-1.amazonaws.com Running handlers complete</a:t>
            </a:r>
          </a:p>
          <a:p>
            <a:r>
              <a:rPr lang="en-US" sz="2200" dirty="0">
                <a:latin typeface="Courier New" panose="02070309020205020404" pitchFamily="49" charset="0"/>
                <a:cs typeface="Courier New" panose="02070309020205020404" pitchFamily="49" charset="0"/>
              </a:rPr>
              <a:t>ec2-54-88-185-159.compute-1.amazonaws.com Chef Client finished, 2/6 resources updated in 10.349332394 seconds</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29241" y="300181"/>
            <a:ext cx="6531303" cy="3892393"/>
          </a:xfrm>
          <a:prstGeom prst="rect">
            <a:avLst/>
          </a:prstGeom>
          <a:ln w="25400">
            <a:solidFill>
              <a:schemeClr val="tx1"/>
            </a:solidFill>
          </a:ln>
        </p:spPr>
      </p:pic>
      <p:pic>
        <p:nvPicPr>
          <p:cNvPr id="3" name="Picture 2"/>
          <p:cNvPicPr>
            <a:picLocks noChangeAspect="1"/>
          </p:cNvPicPr>
          <p:nvPr/>
        </p:nvPicPr>
        <p:blipFill>
          <a:blip r:embed="rId4"/>
          <a:stretch>
            <a:fillRect/>
          </a:stretch>
        </p:blipFill>
        <p:spPr>
          <a:xfrm>
            <a:off x="812585" y="4213098"/>
            <a:ext cx="6530326" cy="3891811"/>
          </a:xfrm>
          <a:prstGeom prst="rect">
            <a:avLst/>
          </a:prstGeom>
          <a:ln w="25400">
            <a:solidFill>
              <a:schemeClr val="tx1"/>
            </a:solidFill>
          </a:ln>
        </p:spPr>
      </p:pic>
      <p:pic>
        <p:nvPicPr>
          <p:cNvPr id="5" name="Picture 4"/>
          <p:cNvPicPr>
            <a:picLocks noChangeAspect="1"/>
          </p:cNvPicPr>
          <p:nvPr/>
        </p:nvPicPr>
        <p:blipFill>
          <a:blip r:embed="rId5"/>
          <a:stretch>
            <a:fillRect/>
          </a:stretch>
        </p:blipFill>
        <p:spPr>
          <a:xfrm>
            <a:off x="7735454" y="4195838"/>
            <a:ext cx="6481796" cy="3862889"/>
          </a:xfrm>
          <a:prstGeom prst="rect">
            <a:avLst/>
          </a:prstGeom>
          <a:ln w="25400">
            <a:solidFill>
              <a:schemeClr val="tx1"/>
            </a:solidFill>
          </a:ln>
        </p:spPr>
      </p:pic>
      <p:sp>
        <p:nvSpPr>
          <p:cNvPr id="9" name="TextBox 8"/>
          <p:cNvSpPr txBox="1"/>
          <p:nvPr/>
        </p:nvSpPr>
        <p:spPr bwMode="white">
          <a:xfrm>
            <a:off x="11574200" y="1033478"/>
            <a:ext cx="4385256" cy="2400657"/>
          </a:xfrm>
          <a:prstGeom prst="rect">
            <a:avLst/>
          </a:prstGeom>
        </p:spPr>
        <p:txBody>
          <a:bodyPr vert="horz" wrap="square" lIns="91440" tIns="91440" rIns="91440" bIns="91440" rtlCol="0">
            <a:spAutoFit/>
          </a:bodyPr>
          <a:lstStyle/>
          <a:p>
            <a:r>
              <a:rPr lang="en-US" sz="3600" dirty="0" smtClean="0">
                <a:solidFill>
                  <a:schemeClr val="accent1"/>
                </a:solidFill>
              </a:rPr>
              <a:t>We still need to configure our load balancer to pick up new apache port</a:t>
            </a:r>
            <a:endParaRPr lang="en-US" sz="3600" dirty="0" smtClean="0">
              <a:solidFill>
                <a:schemeClr val="accent1"/>
              </a:solidFill>
            </a:endParaRPr>
          </a:p>
        </p:txBody>
      </p:sp>
    </p:spTree>
    <p:extLst>
      <p:ext uri="{BB962C8B-B14F-4D97-AF65-F5344CB8AC3E}">
        <p14:creationId xmlns:p14="http://schemas.microsoft.com/office/powerpoint/2010/main" val="111078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a:t>
            </a:r>
            <a:r>
              <a:rPr lang="en-US" dirty="0" err="1" smtClean="0"/>
              <a:t>proxy.rb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 Server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endParaRPr lang="en-US" sz="4000" dirty="0">
              <a:latin typeface="Courier New" panose="02070309020205020404" pitchFamily="49" charset="0"/>
              <a:cs typeface="Courier New" panose="02070309020205020404" pitchFamily="49" charset="0"/>
            </a:endParaRPr>
          </a:p>
          <a:p>
            <a:r>
              <a:rPr lang="en-US" sz="4000" dirty="0" err="1">
                <a:latin typeface="Courier New" panose="02070309020205020404" pitchFamily="49" charset="0"/>
                <a:cs typeface="Courier New" panose="02070309020205020404" pitchFamily="49" charset="0"/>
              </a:rPr>
              <a:t>default_attributes</a:t>
            </a:r>
            <a:r>
              <a:rPr lang="en-US" sz="4000" dirty="0">
                <a:latin typeface="Courier New" panose="02070309020205020404" pitchFamily="49" charset="0"/>
                <a:cs typeface="Courier New" panose="02070309020205020404" pitchFamily="49" charset="0"/>
              </a:rPr>
              <a:t>({</a:t>
            </a:r>
          </a:p>
          <a:p>
            <a:r>
              <a:rPr lang="de-DE" sz="4000" dirty="0">
                <a:latin typeface="Courier New" panose="02070309020205020404" pitchFamily="49" charset="0"/>
                <a:cs typeface="Courier New" panose="02070309020205020404" pitchFamily="49" charset="0"/>
              </a:rPr>
              <a:t>  "</a:t>
            </a:r>
            <a:r>
              <a:rPr lang="de-DE" sz="4000" dirty="0" err="1">
                <a:latin typeface="Courier New" panose="02070309020205020404" pitchFamily="49" charset="0"/>
                <a:cs typeface="Courier New" panose="02070309020205020404" pitchFamily="49" charset="0"/>
              </a:rPr>
              <a:t>apache</a:t>
            </a:r>
            <a:r>
              <a:rPr lang="de-DE" sz="4000" dirty="0">
                <a:latin typeface="Courier New" panose="02070309020205020404" pitchFamily="49" charset="0"/>
                <a:cs typeface="Courier New" panose="02070309020205020404" pitchFamily="49" charset="0"/>
              </a:rPr>
              <a:t>" =&gt; {</a:t>
            </a:r>
            <a:endParaRPr lang="tr-TR" sz="4000" dirty="0">
              <a:latin typeface="Courier New" panose="02070309020205020404" pitchFamily="49" charset="0"/>
              <a:cs typeface="Courier New" panose="02070309020205020404" pitchFamily="49" charset="0"/>
            </a:endParaRPr>
          </a:p>
          <a:p>
            <a:r>
              <a:rPr lang="tr-TR" sz="4000" dirty="0">
                <a:latin typeface="Courier New" panose="02070309020205020404" pitchFamily="49" charset="0"/>
                <a:cs typeface="Courier New" panose="02070309020205020404" pitchFamily="49" charset="0"/>
              </a:rPr>
              <a:t>        "port" =&gt; 8181</a:t>
            </a:r>
          </a:p>
          <a:p>
            <a:r>
              <a:rPr lang="tr-TR" sz="4000" dirty="0">
                <a:latin typeface="Courier New" panose="02070309020205020404" pitchFamily="49" charset="0"/>
                <a:cs typeface="Courier New" panose="02070309020205020404" pitchFamily="49" charset="0"/>
              </a:rPr>
              <a:t>      }</a:t>
            </a:r>
          </a:p>
          <a:p>
            <a:r>
              <a:rPr lang="tr-TR" sz="4000" dirty="0">
                <a:latin typeface="Courier New" panose="02070309020205020404" pitchFamily="49" charset="0"/>
                <a:cs typeface="Courier New" panose="02070309020205020404" pitchFamily="49" charset="0"/>
              </a:rPr>
              <a:t>}</a:t>
            </a:r>
            <a:r>
              <a:rPr lang="tr-TR" sz="4000" dirty="0" smtClean="0">
                <a:latin typeface="Courier New" panose="02070309020205020404" pitchFamily="49" charset="0"/>
                <a:cs typeface="Courier New" panose="02070309020205020404" pitchFamily="49" charset="0"/>
              </a:rPr>
              <a:t>)</a:t>
            </a:r>
            <a:endParaRPr lang="en-US" sz="40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
        <p:nvSpPr>
          <p:cNvPr id="8" name="Text Placeholder 6"/>
          <p:cNvSpPr>
            <a:spLocks noGrp="1"/>
          </p:cNvSpPr>
          <p:nvPr>
            <p:ph type="body" sz="quarter" idx="13"/>
          </p:nvPr>
        </p:nvSpPr>
        <p:spPr>
          <a:xfrm>
            <a:off x="1135042" y="4288964"/>
            <a:ext cx="14404273" cy="3407660"/>
          </a:xfrm>
        </p:spPr>
        <p:txBody>
          <a:bodyPr/>
          <a:lstStyle/>
          <a:p>
            <a:endParaRPr lang="en-US" dirty="0"/>
          </a:p>
        </p:txBody>
      </p:sp>
    </p:spTree>
    <p:extLst>
      <p:ext uri="{BB962C8B-B14F-4D97-AF65-F5344CB8AC3E}">
        <p14:creationId xmlns:p14="http://schemas.microsoft.com/office/powerpoint/2010/main" val="3752592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518083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000" dirty="0" smtClean="0">
                <a:latin typeface="Courier New" panose="02070309020205020404" pitchFamily="49" charset="0"/>
                <a:cs typeface="Courier New" panose="02070309020205020404" pitchFamily="49" charset="0"/>
              </a:rPr>
              <a:t>ec2</a:t>
            </a:r>
            <a:r>
              <a:rPr lang="en-US" sz="2000" dirty="0">
                <a:latin typeface="Courier New" panose="02070309020205020404" pitchFamily="49" charset="0"/>
                <a:cs typeface="Courier New" panose="02070309020205020404" pitchFamily="49" charset="0"/>
              </a:rPr>
              <a:t>-54-88-169-195.compute-1.amazonaws.com     -    server app1 54.84.233.7:8080 weight 1 </a:t>
            </a:r>
            <a:r>
              <a:rPr lang="en-US" sz="2000" dirty="0" err="1">
                <a:latin typeface="Courier New" panose="02070309020205020404" pitchFamily="49" charset="0"/>
                <a:cs typeface="Courier New" panose="02070309020205020404" pitchFamily="49" charset="0"/>
              </a:rPr>
              <a:t>maxconn</a:t>
            </a:r>
            <a:r>
              <a:rPr lang="en-US" sz="2000" dirty="0">
                <a:latin typeface="Courier New" panose="02070309020205020404" pitchFamily="49" charset="0"/>
                <a:cs typeface="Courier New" panose="02070309020205020404" pitchFamily="49" charset="0"/>
              </a:rPr>
              <a:t> 100 check</a:t>
            </a:r>
          </a:p>
          <a:p>
            <a:r>
              <a:rPr lang="en-US" sz="2000" dirty="0">
                <a:latin typeface="Courier New" panose="02070309020205020404" pitchFamily="49" charset="0"/>
                <a:cs typeface="Courier New" panose="02070309020205020404" pitchFamily="49" charset="0"/>
              </a:rPr>
              <a:t>ec2-54-88-169-195.compute-1.amazonaws.com     +    server app0 54.88.185.159:8181 weight 1 </a:t>
            </a:r>
            <a:r>
              <a:rPr lang="en-US" sz="2000" dirty="0" err="1">
                <a:latin typeface="Courier New" panose="02070309020205020404" pitchFamily="49" charset="0"/>
                <a:cs typeface="Courier New" panose="02070309020205020404" pitchFamily="49" charset="0"/>
              </a:rPr>
              <a:t>maxconn</a:t>
            </a:r>
            <a:r>
              <a:rPr lang="en-US" sz="2000" dirty="0">
                <a:latin typeface="Courier New" panose="02070309020205020404" pitchFamily="49" charset="0"/>
                <a:cs typeface="Courier New" panose="02070309020205020404" pitchFamily="49" charset="0"/>
              </a:rPr>
              <a:t> 100 check</a:t>
            </a:r>
          </a:p>
          <a:p>
            <a:r>
              <a:rPr lang="en-US" sz="2000" dirty="0">
                <a:latin typeface="Courier New" panose="02070309020205020404" pitchFamily="49" charset="0"/>
                <a:cs typeface="Courier New" panose="02070309020205020404" pitchFamily="49" charset="0"/>
              </a:rPr>
              <a:t>ec2-54-88-169-195.compute-1.amazonaws.com     +    server app1 54.84.233.7:8181 weight 1 </a:t>
            </a:r>
            <a:r>
              <a:rPr lang="en-US" sz="2000" dirty="0" err="1">
                <a:latin typeface="Courier New" panose="02070309020205020404" pitchFamily="49" charset="0"/>
                <a:cs typeface="Courier New" panose="02070309020205020404" pitchFamily="49" charset="0"/>
              </a:rPr>
              <a:t>maxconn</a:t>
            </a:r>
            <a:r>
              <a:rPr lang="en-US" sz="2000" dirty="0">
                <a:latin typeface="Courier New" panose="02070309020205020404" pitchFamily="49" charset="0"/>
                <a:cs typeface="Courier New" panose="02070309020205020404" pitchFamily="49" charset="0"/>
              </a:rPr>
              <a:t> 100 check</a:t>
            </a:r>
          </a:p>
          <a:p>
            <a:r>
              <a:rPr lang="en-US" sz="2000" dirty="0">
                <a:latin typeface="Courier New" panose="02070309020205020404" pitchFamily="49" charset="0"/>
                <a:cs typeface="Courier New" panose="02070309020205020404" pitchFamily="49" charset="0"/>
              </a:rPr>
              <a:t>ec2-54-88-169-195.compute-1.amazonaws.com   *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action start (up to date)</a:t>
            </a:r>
          </a:p>
          <a:p>
            <a:r>
              <a:rPr lang="en-US" sz="2000" dirty="0">
                <a:latin typeface="Courier New" panose="02070309020205020404" pitchFamily="49" charset="0"/>
                <a:cs typeface="Courier New" panose="02070309020205020404" pitchFamily="49" charset="0"/>
              </a:rPr>
              <a:t>ec2-54-88-169-195.compute-1.amazonaws.com   *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action enable (up to date)</a:t>
            </a:r>
          </a:p>
          <a:p>
            <a:r>
              <a:rPr lang="en-US" sz="2000" dirty="0">
                <a:latin typeface="Courier New" panose="02070309020205020404" pitchFamily="49" charset="0"/>
                <a:cs typeface="Courier New" panose="02070309020205020404" pitchFamily="49" charset="0"/>
              </a:rPr>
              <a:t>ec2-54-88-169-195.compute-1.amazonaws.com   *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action restart</a:t>
            </a:r>
          </a:p>
          <a:p>
            <a:r>
              <a:rPr lang="en-US" sz="2000" dirty="0">
                <a:latin typeface="Courier New" panose="02070309020205020404" pitchFamily="49" charset="0"/>
                <a:cs typeface="Courier New" panose="02070309020205020404" pitchFamily="49" charset="0"/>
              </a:rPr>
              <a:t>ec2-54-88-169-195.compute-1.amazonaws.com     - restart service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ec2-54-88-169-195.compute-1.amazonaws.com</a:t>
            </a:r>
          </a:p>
          <a:p>
            <a:r>
              <a:rPr lang="en-US" sz="2000" dirty="0">
                <a:latin typeface="Courier New" panose="02070309020205020404" pitchFamily="49" charset="0"/>
                <a:cs typeface="Courier New" panose="02070309020205020404" pitchFamily="49" charset="0"/>
              </a:rPr>
              <a:t>ec2-54-88-169-195.compute-1.amazonaws.com Running handlers:</a:t>
            </a:r>
          </a:p>
          <a:p>
            <a:r>
              <a:rPr lang="en-US" sz="2000" dirty="0">
                <a:latin typeface="Courier New" panose="02070309020205020404" pitchFamily="49" charset="0"/>
                <a:cs typeface="Courier New" panose="02070309020205020404" pitchFamily="49" charset="0"/>
              </a:rPr>
              <a:t>ec2-54-88-169-195.compute-1.amazonaws.com Running handlers complete</a:t>
            </a:r>
          </a:p>
          <a:p>
            <a:r>
              <a:rPr lang="en-US" sz="2000" dirty="0">
                <a:latin typeface="Courier New" panose="02070309020205020404" pitchFamily="49" charset="0"/>
                <a:cs typeface="Courier New" panose="02070309020205020404" pitchFamily="49" charset="0"/>
              </a:rPr>
              <a:t>ec2-54-88-169-195.compute-1.amazonaws.com Chef Client finished, 2/5 resources updated in 9.831407575 seconds</a:t>
            </a:r>
            <a:endParaRPr lang="en-US" sz="20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t>
            </a:r>
            <a:r>
              <a:rPr lang="en-US" dirty="0" smtClean="0"/>
              <a:t>Load Balancer node</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role:proxy</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645747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812585" y="4213098"/>
            <a:ext cx="6530326" cy="3891811"/>
          </a:xfrm>
          <a:prstGeom prst="rect">
            <a:avLst/>
          </a:prstGeom>
          <a:ln w="25400">
            <a:solidFill>
              <a:schemeClr val="tx1"/>
            </a:solidFill>
          </a:ln>
        </p:spPr>
      </p:pic>
      <p:pic>
        <p:nvPicPr>
          <p:cNvPr id="11" name="Picture 10"/>
          <p:cNvPicPr>
            <a:picLocks noChangeAspect="1"/>
          </p:cNvPicPr>
          <p:nvPr/>
        </p:nvPicPr>
        <p:blipFill>
          <a:blip r:embed="rId4"/>
          <a:stretch>
            <a:fillRect/>
          </a:stretch>
        </p:blipFill>
        <p:spPr>
          <a:xfrm>
            <a:off x="7735454" y="4195838"/>
            <a:ext cx="6481796" cy="3862889"/>
          </a:xfrm>
          <a:prstGeom prst="rect">
            <a:avLst/>
          </a:prstGeom>
          <a:ln w="25400">
            <a:solidFill>
              <a:schemeClr val="tx1"/>
            </a:solidFill>
          </a:ln>
        </p:spPr>
      </p:pic>
      <p:pic>
        <p:nvPicPr>
          <p:cNvPr id="3" name="Picture 2"/>
          <p:cNvPicPr>
            <a:picLocks noChangeAspect="1"/>
          </p:cNvPicPr>
          <p:nvPr/>
        </p:nvPicPr>
        <p:blipFill>
          <a:blip r:embed="rId5"/>
          <a:stretch>
            <a:fillRect/>
          </a:stretch>
        </p:blipFill>
        <p:spPr>
          <a:xfrm>
            <a:off x="5039066" y="285244"/>
            <a:ext cx="6577201" cy="3919746"/>
          </a:xfrm>
          <a:prstGeom prst="rect">
            <a:avLst/>
          </a:prstGeom>
          <a:ln w="25400">
            <a:solidFill>
              <a:schemeClr val="tx1"/>
            </a:solidFill>
          </a:ln>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61242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Default Attribute Precedence</a:t>
            </a:r>
            <a:endParaRPr lang="en-US" dirty="0"/>
          </a:p>
        </p:txBody>
      </p:sp>
      <p:sp>
        <p:nvSpPr>
          <p:cNvPr id="3" name="Text Placeholder 2"/>
          <p:cNvSpPr>
            <a:spLocks noGrp="1"/>
          </p:cNvSpPr>
          <p:nvPr>
            <p:ph type="body" sz="quarter" idx="10"/>
          </p:nvPr>
        </p:nvSpPr>
        <p:spPr/>
        <p:txBody>
          <a:bodyPr/>
          <a:lstStyle/>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r>
              <a:rPr lang="en-US" sz="3200" dirty="0"/>
              <a:t>Please </a:t>
            </a:r>
            <a:r>
              <a:rPr lang="en-US" sz="3200" dirty="0"/>
              <a:t>note this is a simplified diagram, and the </a:t>
            </a:r>
            <a:r>
              <a:rPr lang="en-US" sz="3200" dirty="0"/>
              <a:t>precedence </a:t>
            </a:r>
            <a:r>
              <a:rPr lang="en-US" sz="3200" dirty="0"/>
              <a:t>shown can be </a:t>
            </a:r>
            <a:r>
              <a:rPr lang="en-US" sz="3200" dirty="0"/>
              <a:t>overridden</a:t>
            </a:r>
            <a:endParaRPr lang="en-US" sz="3200" dirty="0"/>
          </a:p>
        </p:txBody>
      </p:sp>
      <p:pic>
        <p:nvPicPr>
          <p:cNvPr id="4" name="Picture 3"/>
          <p:cNvPicPr>
            <a:picLocks noChangeAspect="1"/>
          </p:cNvPicPr>
          <p:nvPr/>
        </p:nvPicPr>
        <p:blipFill>
          <a:blip r:embed="rId2"/>
          <a:stretch>
            <a:fillRect/>
          </a:stretch>
        </p:blipFill>
        <p:spPr>
          <a:xfrm>
            <a:off x="3843239" y="1637311"/>
            <a:ext cx="7766196" cy="5125015"/>
          </a:xfrm>
          <a:prstGeom prst="rect">
            <a:avLst/>
          </a:prstGeom>
        </p:spPr>
      </p:pic>
      <p:sp>
        <p:nvSpPr>
          <p:cNvPr id="5" name="Rectangle 4"/>
          <p:cNvSpPr/>
          <p:nvPr/>
        </p:nvSpPr>
        <p:spPr bwMode="auto">
          <a:xfrm>
            <a:off x="5920957" y="2690483"/>
            <a:ext cx="6234948" cy="1873807"/>
          </a:xfrm>
          <a:prstGeom prst="rect">
            <a:avLst/>
          </a:prstGeom>
          <a:solidFill>
            <a:schemeClr val="bg1">
              <a:alpha val="6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6525515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a:t>
            </a:r>
            <a:r>
              <a:rPr lang="en-US" dirty="0" err="1" smtClean="0"/>
              <a:t>proxy.rb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 Server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15473</TotalTime>
  <Words>3927</Words>
  <Application>Microsoft Macintosh PowerPoint</Application>
  <PresentationFormat>Custom</PresentationFormat>
  <Paragraphs>393</Paragraphs>
  <Slides>37</Slides>
  <Notes>34</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node3</vt:lpstr>
      <vt:lpstr>GE: Verify the Run List</vt:lpstr>
      <vt:lpstr>GE: Converge All the Proxy Nodes</vt:lpstr>
      <vt:lpstr>Roles for Everyone</vt:lpstr>
      <vt:lpstr>Lab: Define a Web Role</vt:lpstr>
      <vt:lpstr>Lab: Create the web.rb File </vt:lpstr>
      <vt:lpstr>Role Attributes</vt:lpstr>
      <vt:lpstr>Lab: Create the web.rb File </vt:lpstr>
      <vt:lpstr>Lab: Upload the web.rb File</vt:lpstr>
      <vt:lpstr>Lab: Verify the Role on the Chef Server  </vt:lpstr>
      <vt:lpstr>Lab: Verify Specific Information About the Role</vt:lpstr>
      <vt:lpstr>Lab: Set node1's Run List </vt:lpstr>
      <vt:lpstr>Lab: Set node2's Run List </vt:lpstr>
      <vt:lpstr>Lab: Converge All Web Nodes</vt:lpstr>
      <vt:lpstr>PowerPoint Presentation</vt:lpstr>
      <vt:lpstr>GE: Create the proxy.rb</vt:lpstr>
      <vt:lpstr>GE: Upload it to the Chef Server</vt:lpstr>
      <vt:lpstr>Lab: Converge Load Balancer node</vt:lpstr>
      <vt:lpstr>PowerPoint Presentation</vt:lpstr>
      <vt:lpstr>Roles for Everyone</vt:lpstr>
      <vt:lpstr>Default Attribute Precedence</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John Fitzpatrick</cp:lastModifiedBy>
  <cp:revision>2009</cp:revision>
  <cp:lastPrinted>2015-02-07T23:49:10Z</cp:lastPrinted>
  <dcterms:created xsi:type="dcterms:W3CDTF">2012-09-13T17:36:07Z</dcterms:created>
  <dcterms:modified xsi:type="dcterms:W3CDTF">2015-10-29T19:39:26Z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